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8"/>
  </p:notesMasterIdLst>
  <p:handoutMasterIdLst>
    <p:handoutMasterId r:id="rId19"/>
  </p:handoutMasterIdLst>
  <p:sldIdLst>
    <p:sldId id="268" r:id="rId3"/>
    <p:sldId id="259" r:id="rId4"/>
    <p:sldId id="270" r:id="rId5"/>
    <p:sldId id="283" r:id="rId6"/>
    <p:sldId id="284" r:id="rId7"/>
    <p:sldId id="282" r:id="rId8"/>
    <p:sldId id="260" r:id="rId9"/>
    <p:sldId id="281" r:id="rId10"/>
    <p:sldId id="271" r:id="rId11"/>
    <p:sldId id="275" r:id="rId12"/>
    <p:sldId id="274" r:id="rId13"/>
    <p:sldId id="278" r:id="rId14"/>
    <p:sldId id="273" r:id="rId15"/>
    <p:sldId id="279" r:id="rId16"/>
    <p:sldId id="280" r:id="rId17"/>
  </p:sldIdLst>
  <p:sldSz cx="9145588" cy="6859588"/>
  <p:notesSz cx="6934200" cy="92329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285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8">
          <p15:clr>
            <a:srgbClr val="A4A3A4"/>
          </p15:clr>
        </p15:guide>
        <p15:guide id="2" pos="218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FF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2" autoAdjust="0"/>
    <p:restoredTop sz="94194" autoAdjust="0"/>
  </p:normalViewPr>
  <p:slideViewPr>
    <p:cSldViewPr snapToGrid="0">
      <p:cViewPr varScale="1">
        <p:scale>
          <a:sx n="150" d="100"/>
          <a:sy n="150" d="100"/>
        </p:scale>
        <p:origin x="2316" y="114"/>
      </p:cViewPr>
      <p:guideLst>
        <p:guide orient="horz" pos="2161"/>
        <p:guide pos="2858"/>
      </p:guideLst>
    </p:cSldViewPr>
  </p:slideViewPr>
  <p:outlineViewPr>
    <p:cViewPr>
      <p:scale>
        <a:sx n="33" d="100"/>
        <a:sy n="33" d="100"/>
      </p:scale>
      <p:origin x="0" y="-124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-1446" y="96"/>
      </p:cViewPr>
      <p:guideLst>
        <p:guide orient="horz" pos="2908"/>
        <p:guide pos="218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57643-AD76-41BE-89A3-E815F365A515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6935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475" y="876935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06F13-0E44-484A-BB69-1A7BFD3C9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62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3248"/>
          </a:xfrm>
          <a:prstGeom prst="rect">
            <a:avLst/>
          </a:prstGeom>
        </p:spPr>
        <p:txBody>
          <a:bodyPr vert="horz" lIns="92382" tIns="46191" rIns="92382" bIns="4619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3248"/>
          </a:xfrm>
          <a:prstGeom prst="rect">
            <a:avLst/>
          </a:prstGeom>
        </p:spPr>
        <p:txBody>
          <a:bodyPr vert="horz" lIns="92382" tIns="46191" rIns="92382" bIns="46191" rtlCol="0"/>
          <a:lstStyle>
            <a:lvl1pPr algn="r">
              <a:defRPr sz="1200"/>
            </a:lvl1pPr>
          </a:lstStyle>
          <a:p>
            <a:fld id="{5C68F232-90A7-4F24-920D-C3D48A60B2D7}" type="datetimeFigureOut">
              <a:rPr lang="en-US" smtClean="0"/>
              <a:t>3/26/2018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89063" y="1154113"/>
            <a:ext cx="4156075" cy="31162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82" tIns="46191" rIns="92382" bIns="4619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443333"/>
            <a:ext cx="5547360" cy="3635454"/>
          </a:xfrm>
          <a:prstGeom prst="rect">
            <a:avLst/>
          </a:prstGeom>
        </p:spPr>
        <p:txBody>
          <a:bodyPr vert="horz" lIns="92382" tIns="46191" rIns="92382" bIns="4619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69653"/>
            <a:ext cx="3004820" cy="463247"/>
          </a:xfrm>
          <a:prstGeom prst="rect">
            <a:avLst/>
          </a:prstGeom>
        </p:spPr>
        <p:txBody>
          <a:bodyPr vert="horz" lIns="92382" tIns="46191" rIns="92382" bIns="4619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775" y="8769653"/>
            <a:ext cx="3004820" cy="463247"/>
          </a:xfrm>
          <a:prstGeom prst="rect">
            <a:avLst/>
          </a:prstGeom>
        </p:spPr>
        <p:txBody>
          <a:bodyPr vert="horz" lIns="92382" tIns="46191" rIns="92382" bIns="46191" rtlCol="0" anchor="b"/>
          <a:lstStyle>
            <a:lvl1pPr algn="r">
              <a:defRPr sz="1200"/>
            </a:lvl1pPr>
          </a:lstStyle>
          <a:p>
            <a:fld id="{62DEB412-1317-496F-AB90-D631F324BC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92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199" y="1122623"/>
            <a:ext cx="6859191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199" y="3602872"/>
            <a:ext cx="6859191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800"/>
            </a:lvl1pPr>
          </a:lstStyle>
          <a:p>
            <a:r>
              <a:rPr lang="en-CA" dirty="0"/>
              <a:t>Winter Term,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9430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92" y="27439"/>
            <a:ext cx="8992399" cy="50303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759" y="685963"/>
            <a:ext cx="7888070" cy="55044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www.crewes.org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0612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759" y="685963"/>
            <a:ext cx="7888070" cy="5504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92" y="27439"/>
            <a:ext cx="8992399" cy="503036"/>
          </a:xfrm>
        </p:spPr>
        <p:txBody>
          <a:bodyPr vert="horz"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www.crewes.org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5536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199" y="1122623"/>
            <a:ext cx="6859191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199" y="3602872"/>
            <a:ext cx="6859191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5506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86933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996" y="1710138"/>
            <a:ext cx="7888070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996" y="4590530"/>
            <a:ext cx="7888070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54144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759" y="1826048"/>
            <a:ext cx="3886875" cy="4352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954" y="1826048"/>
            <a:ext cx="3886875" cy="4352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07349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950" y="365214"/>
            <a:ext cx="7888070" cy="13258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952" y="1681552"/>
            <a:ext cx="3869012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952" y="2505655"/>
            <a:ext cx="3869012" cy="3685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955" y="1681552"/>
            <a:ext cx="388806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955" y="2505655"/>
            <a:ext cx="3888066" cy="3685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1207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63526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83782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951" y="457306"/>
            <a:ext cx="2949690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8066" y="987658"/>
            <a:ext cx="4629954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951" y="2057876"/>
            <a:ext cx="2949690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8689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79" y="29825"/>
            <a:ext cx="8993122" cy="506752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759" y="682911"/>
            <a:ext cx="7888070" cy="550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www.crewes.org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95322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951" y="457306"/>
            <a:ext cx="2949690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8066" y="987658"/>
            <a:ext cx="4629954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951" y="2057876"/>
            <a:ext cx="2949690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79275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913719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4813" y="365209"/>
            <a:ext cx="1972017" cy="58131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761" y="365209"/>
            <a:ext cx="5801732" cy="58131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8081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996" y="1710138"/>
            <a:ext cx="7888070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996" y="4590530"/>
            <a:ext cx="7888070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www.crewes.org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6179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92" y="27439"/>
            <a:ext cx="8992399" cy="503036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759" y="689971"/>
            <a:ext cx="3886875" cy="550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954" y="689971"/>
            <a:ext cx="3886875" cy="550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5336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92" y="27439"/>
            <a:ext cx="8992399" cy="503036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952" y="685959"/>
            <a:ext cx="3869012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952" y="1510062"/>
            <a:ext cx="3869012" cy="46810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955" y="685959"/>
            <a:ext cx="388806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955" y="1510062"/>
            <a:ext cx="3888066" cy="468103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www.crewes.org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0460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92" y="27439"/>
            <a:ext cx="8992399" cy="50303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www.crewes.org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33480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www.crewes.org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6944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92" y="27439"/>
            <a:ext cx="8992399" cy="503036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8066" y="685958"/>
            <a:ext cx="4629954" cy="5505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951" y="685959"/>
            <a:ext cx="2949690" cy="55059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www.crewes.org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107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8066" y="685958"/>
            <a:ext cx="4629954" cy="55059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EB665-B053-4C82-B4DA-15EB90AB1DA4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www.crewes.org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9AA1-621A-4B33-8CC4-C2C8556FF1E9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92" y="27439"/>
            <a:ext cx="8992399" cy="503036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951" y="685958"/>
            <a:ext cx="2949690" cy="550596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65038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5588" cy="54622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313362"/>
            <a:ext cx="9145588" cy="54622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759" y="670085"/>
            <a:ext cx="7888070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759" y="2119804"/>
            <a:ext cx="7888070" cy="40585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2307" y="6403875"/>
            <a:ext cx="754015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EBEB665-B053-4C82-B4DA-15EB90AB1DA4}" type="datetimeFigureOut">
              <a:rPr lang="en-CA" smtClean="0"/>
              <a:pPr/>
              <a:t>2018-03-26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37368" y="6403870"/>
            <a:ext cx="3086636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00" b="1" i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CA" dirty="0"/>
              <a:t>2016 Winter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0513" y="6403869"/>
            <a:ext cx="303490" cy="3652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1A059AA1-621A-4B33-8CC4-C2C8556FF1E9}" type="slidenum">
              <a:rPr lang="en-CA" smtClean="0"/>
              <a:pPr/>
              <a:t>‹#›</a:t>
            </a:fld>
            <a:endParaRPr lang="en-CA" dirty="0"/>
          </a:p>
        </p:txBody>
      </p:sp>
      <p:pic>
        <p:nvPicPr>
          <p:cNvPr id="10" name="Picture 2" descr="C:\My Documents\CREWES Logos\Transparrent GIFS\CREWES White.gif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204175" y="6420874"/>
            <a:ext cx="1470297" cy="3312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07929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8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759" y="365214"/>
            <a:ext cx="7888070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759" y="1826048"/>
            <a:ext cx="7888070" cy="4352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759" y="6357826"/>
            <a:ext cx="205775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7B470-2570-4C0D-90E9-675A7085D801}" type="datetimeFigureOut">
              <a:rPr lang="en-CA" smtClean="0"/>
              <a:t>2018-03-26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9476" y="6357826"/>
            <a:ext cx="3086636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9072" y="6357826"/>
            <a:ext cx="2057757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9C65E-7653-4529-A12B-46656260AB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2852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Vista Lab 5 (lab 6)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4400" dirty="0"/>
              <a:t>Velocity Analysis </a:t>
            </a:r>
          </a:p>
          <a:p>
            <a:r>
              <a:rPr lang="en-CA" sz="4400" dirty="0"/>
              <a:t>and migration</a:t>
            </a:r>
          </a:p>
        </p:txBody>
      </p:sp>
    </p:spTree>
    <p:extLst>
      <p:ext uri="{BB962C8B-B14F-4D97-AF65-F5344CB8AC3E}">
        <p14:creationId xmlns:p14="http://schemas.microsoft.com/office/powerpoint/2010/main" val="376907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Brute stack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8EE924-2C67-4D96-8804-4D6F8268C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047"/>
            <a:ext cx="9145588" cy="500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17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Best stack(with picked velocities and mute)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3ECE2E-B3A3-4CD1-9338-1D0418DA3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047"/>
            <a:ext cx="9145588" cy="500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55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D58B8-E78E-439E-ACA5-A755D78F0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Finite Difference (15 degree)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6A05EC-B90D-4DFD-A7D7-F91632F2A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047"/>
            <a:ext cx="9145588" cy="500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24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Finite Difference (65 degrees equation)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8824CE-17EF-4A6E-93CE-CFD766A15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047"/>
            <a:ext cx="9145588" cy="500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121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Kirchhoff (100% </a:t>
            </a:r>
            <a:r>
              <a:rPr lang="en-CA" dirty="0" err="1"/>
              <a:t>vel</a:t>
            </a:r>
            <a:r>
              <a:rPr lang="en-CA" dirty="0"/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388662-7C05-42A3-B353-6CD5B07E5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047"/>
            <a:ext cx="9145588" cy="500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63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Kirchhoff (90% </a:t>
            </a:r>
            <a:r>
              <a:rPr lang="en-CA" dirty="0" err="1"/>
              <a:t>vel</a:t>
            </a:r>
            <a:r>
              <a:rPr lang="en-CA" dirty="0"/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30BC30-278C-4CA4-A27B-EF4C887EF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047"/>
            <a:ext cx="9145588" cy="500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897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Part 1: Prepare for interactive velocity analysis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75861"/>
            <a:ext cx="9008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Processing flow to compute CMP gathers, semblance panels and Constant Velocity Stacks (CVS)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4685" y="3840480"/>
            <a:ext cx="4229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Must have from lab 4, or if not recalculate. </a:t>
            </a:r>
          </a:p>
          <a:p>
            <a:r>
              <a:rPr lang="en-CA" dirty="0" err="1"/>
              <a:t>FK_filter</a:t>
            </a:r>
            <a:r>
              <a:rPr lang="en-CA" dirty="0"/>
              <a:t> needs a file with FK filter design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85" y="1310315"/>
            <a:ext cx="7794094" cy="39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689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Part 2:  Pick velocities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8915"/>
            <a:ext cx="9145588" cy="47417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8153" y="68958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Semblance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55576" y="474581"/>
            <a:ext cx="1992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CMP gather with </a:t>
            </a:r>
          </a:p>
          <a:p>
            <a:r>
              <a:rPr lang="en-CA" dirty="0"/>
              <a:t>fixed offset interval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60797" y="474581"/>
            <a:ext cx="2501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/>
              <a:t>Constant Velocity Stacks </a:t>
            </a:r>
          </a:p>
          <a:p>
            <a:pPr algn="ctr"/>
            <a:r>
              <a:rPr lang="en-CA" dirty="0"/>
              <a:t>(cdp150:50:850)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419462" y="495938"/>
            <a:ext cx="1569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Stacks with </a:t>
            </a:r>
          </a:p>
          <a:p>
            <a:r>
              <a:rPr lang="en-CA" dirty="0"/>
              <a:t>new velocities </a:t>
            </a:r>
          </a:p>
        </p:txBody>
      </p:sp>
    </p:spTree>
    <p:extLst>
      <p:ext uri="{BB962C8B-B14F-4D97-AF65-F5344CB8AC3E}">
        <p14:creationId xmlns:p14="http://schemas.microsoft.com/office/powerpoint/2010/main" val="621468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Picked Velocity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FC6DAF-D6AC-4929-BC3F-1B384EDCC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047"/>
            <a:ext cx="9145588" cy="500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549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Picked Velocity after smoothing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7BB7A2-45CE-444A-AA78-550A25A6A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047"/>
            <a:ext cx="9145588" cy="500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00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30B431-4BC1-4D1A-A382-A5AF8947B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6904"/>
            <a:ext cx="9145588" cy="548577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Part 3: Prepare for interactive velocity analysis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11395" y="1152939"/>
            <a:ext cx="4689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Create a flow to output NMO-corrected gathers </a:t>
            </a:r>
          </a:p>
          <a:p>
            <a:r>
              <a:rPr lang="en-CA" dirty="0"/>
              <a:t>with  old and new velocity</a:t>
            </a:r>
          </a:p>
        </p:txBody>
      </p:sp>
    </p:spTree>
    <p:extLst>
      <p:ext uri="{BB962C8B-B14F-4D97-AF65-F5344CB8AC3E}">
        <p14:creationId xmlns:p14="http://schemas.microsoft.com/office/powerpoint/2010/main" val="1676831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Part 4:  Create a top mute file for FB and </a:t>
            </a:r>
            <a:r>
              <a:rPr lang="en-CA" dirty="0" err="1"/>
              <a:t>strecth</a:t>
            </a:r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8915"/>
            <a:ext cx="9145588" cy="47417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72570" y="5860112"/>
            <a:ext cx="4176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CMP gathers sorted by offset to pick mute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6480" y="480952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CMP 150</a:t>
            </a:r>
          </a:p>
        </p:txBody>
      </p:sp>
      <p:sp>
        <p:nvSpPr>
          <p:cNvPr id="9" name="Left Brace 8"/>
          <p:cNvSpPr/>
          <p:nvPr/>
        </p:nvSpPr>
        <p:spPr>
          <a:xfrm rot="5400000">
            <a:off x="922351" y="279464"/>
            <a:ext cx="206734" cy="125630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TextBox 9"/>
          <p:cNvSpPr txBox="1"/>
          <p:nvPr/>
        </p:nvSpPr>
        <p:spPr>
          <a:xfrm>
            <a:off x="1882332" y="489444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CMP 200</a:t>
            </a:r>
          </a:p>
        </p:txBody>
      </p:sp>
      <p:sp>
        <p:nvSpPr>
          <p:cNvPr id="11" name="Left Brace 10"/>
          <p:cNvSpPr/>
          <p:nvPr/>
        </p:nvSpPr>
        <p:spPr>
          <a:xfrm rot="5400000">
            <a:off x="2190584" y="270275"/>
            <a:ext cx="206734" cy="128016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7406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Part 5: Create and plot two stacks with mute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7F49FC-FEB0-4D9D-B8D8-F76D7E7DE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6113"/>
            <a:ext cx="9145588" cy="440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320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Part 6:  Migrate data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79" y="668338"/>
            <a:ext cx="5467350" cy="27622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0" y="3430588"/>
            <a:ext cx="5467350" cy="28479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907819" y="1757238"/>
            <a:ext cx="1688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Migrate with FD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07819" y="4595854"/>
            <a:ext cx="2292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Migrate with Kirchhoff</a:t>
            </a:r>
          </a:p>
        </p:txBody>
      </p:sp>
    </p:spTree>
    <p:extLst>
      <p:ext uri="{BB962C8B-B14F-4D97-AF65-F5344CB8AC3E}">
        <p14:creationId xmlns:p14="http://schemas.microsoft.com/office/powerpoint/2010/main" val="2894009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79341</TotalTime>
  <Words>185</Words>
  <Application>Microsoft Office PowerPoint</Application>
  <PresentationFormat>Custom</PresentationFormat>
  <Paragraphs>34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Custom Design</vt:lpstr>
      <vt:lpstr>1_Custom Design</vt:lpstr>
      <vt:lpstr>Vista Lab 5 (lab 6)</vt:lpstr>
      <vt:lpstr>Part 1: Prepare for interactive velocity analysis </vt:lpstr>
      <vt:lpstr>Part 2:  Pick velocities</vt:lpstr>
      <vt:lpstr>Picked Velocity</vt:lpstr>
      <vt:lpstr>Picked Velocity after smoothing</vt:lpstr>
      <vt:lpstr>Part 3: Prepare for interactive velocity analysis </vt:lpstr>
      <vt:lpstr>Part 4:  Create a top mute file for FB and strecth</vt:lpstr>
      <vt:lpstr>Part 5: Create and plot two stacks with mute</vt:lpstr>
      <vt:lpstr>Part 6:  Migrate data</vt:lpstr>
      <vt:lpstr>Brute stack</vt:lpstr>
      <vt:lpstr>Best stack(with picked velocities and mute)</vt:lpstr>
      <vt:lpstr>Finite Difference (15 degree)</vt:lpstr>
      <vt:lpstr>Finite Difference (65 degrees equation)</vt:lpstr>
      <vt:lpstr>Kirchhoff (100% vel)</vt:lpstr>
      <vt:lpstr>Kirchhoff (90% vel)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Gunning</dc:creator>
  <cp:lastModifiedBy>Daniel Trad</cp:lastModifiedBy>
  <cp:revision>3289</cp:revision>
  <cp:lastPrinted>2015-11-30T19:35:39Z</cp:lastPrinted>
  <dcterms:created xsi:type="dcterms:W3CDTF">2015-11-04T18:26:06Z</dcterms:created>
  <dcterms:modified xsi:type="dcterms:W3CDTF">2018-03-26T23:14:05Z</dcterms:modified>
</cp:coreProperties>
</file>